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3" r:id="rId2"/>
    <p:sldId id="258" r:id="rId3"/>
    <p:sldId id="259" r:id="rId4"/>
    <p:sldId id="260" r:id="rId5"/>
    <p:sldId id="262" r:id="rId6"/>
    <p:sldId id="25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F23A4-5626-456D-98F6-C758923D991C}" type="datetimeFigureOut">
              <a:rPr lang="en-US" smtClean="0"/>
              <a:t>7/29/2012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78A78-47B1-4CD3-A318-A9F64DDB4C4A}" type="slidenum">
              <a:rPr lang="en-US" smtClean="0"/>
              <a:t>‹#›</a:t>
            </a:fld>
            <a:endParaRPr lang="en-US"/>
          </a:p>
        </p:txBody>
      </p:sp>
    </p:spTree>
    <p:extLst>
      <p:ext uri="{BB962C8B-B14F-4D97-AF65-F5344CB8AC3E}">
        <p14:creationId xmlns:p14="http://schemas.microsoft.com/office/powerpoint/2010/main" val="3231438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discuss why having</a:t>
            </a:r>
            <a:r>
              <a:rPr lang="en-US" baseline="0" dirty="0" smtClean="0"/>
              <a:t> a digitally enhanced classroom can aid in our student’s ability to understand, apply and use technology.  </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2</a:t>
            </a:fld>
            <a:endParaRPr lang="en-US"/>
          </a:p>
        </p:txBody>
      </p:sp>
    </p:spTree>
    <p:extLst>
      <p:ext uri="{BB962C8B-B14F-4D97-AF65-F5344CB8AC3E}">
        <p14:creationId xmlns:p14="http://schemas.microsoft.com/office/powerpoint/2010/main" val="512515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process will</a:t>
            </a:r>
            <a:r>
              <a:rPr lang="en-US" baseline="0" dirty="0" smtClean="0"/>
              <a:t> include how a technology based classroom can help students and teachers meet a defined goal.</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3</a:t>
            </a:fld>
            <a:endParaRPr lang="en-US"/>
          </a:p>
        </p:txBody>
      </p:sp>
    </p:spTree>
    <p:extLst>
      <p:ext uri="{BB962C8B-B14F-4D97-AF65-F5344CB8AC3E}">
        <p14:creationId xmlns:p14="http://schemas.microsoft.com/office/powerpoint/2010/main" val="21315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On technology is a working progress.</a:t>
            </a:r>
            <a:endParaRPr lang="en-US" dirty="0"/>
          </a:p>
        </p:txBody>
      </p:sp>
      <p:sp>
        <p:nvSpPr>
          <p:cNvPr id="4" name="Slide Number Placeholder 3"/>
          <p:cNvSpPr>
            <a:spLocks noGrp="1"/>
          </p:cNvSpPr>
          <p:nvPr>
            <p:ph type="sldNum" sz="quarter" idx="10"/>
          </p:nvPr>
        </p:nvSpPr>
        <p:spPr/>
        <p:txBody>
          <a:bodyPr/>
          <a:lstStyle/>
          <a:p>
            <a:fld id="{8DE78A78-47B1-4CD3-A318-A9F64DDB4C4A}" type="slidenum">
              <a:rPr lang="en-US" smtClean="0"/>
              <a:t>4</a:t>
            </a:fld>
            <a:endParaRPr lang="en-US"/>
          </a:p>
        </p:txBody>
      </p:sp>
    </p:spTree>
    <p:extLst>
      <p:ext uri="{BB962C8B-B14F-4D97-AF65-F5344CB8AC3E}">
        <p14:creationId xmlns:p14="http://schemas.microsoft.com/office/powerpoint/2010/main" val="166587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Concerns:  More and more schools</a:t>
            </a:r>
            <a:r>
              <a:rPr lang="en-US" baseline="0" dirty="0" smtClean="0"/>
              <a:t> are getting access to </a:t>
            </a:r>
            <a:r>
              <a:rPr lang="en-US" baseline="0" smtClean="0"/>
              <a:t>technology grants.</a:t>
            </a:r>
            <a:endParaRPr lang="en-US"/>
          </a:p>
        </p:txBody>
      </p:sp>
      <p:sp>
        <p:nvSpPr>
          <p:cNvPr id="4" name="Slide Number Placeholder 3"/>
          <p:cNvSpPr>
            <a:spLocks noGrp="1"/>
          </p:cNvSpPr>
          <p:nvPr>
            <p:ph type="sldNum" sz="quarter" idx="10"/>
          </p:nvPr>
        </p:nvSpPr>
        <p:spPr/>
        <p:txBody>
          <a:bodyPr/>
          <a:lstStyle/>
          <a:p>
            <a:fld id="{8DE78A78-47B1-4CD3-A318-A9F64DDB4C4A}" type="slidenum">
              <a:rPr lang="en-US" smtClean="0"/>
              <a:t>5</a:t>
            </a:fld>
            <a:endParaRPr lang="en-US"/>
          </a:p>
        </p:txBody>
      </p:sp>
    </p:spTree>
    <p:extLst>
      <p:ext uri="{BB962C8B-B14F-4D97-AF65-F5344CB8AC3E}">
        <p14:creationId xmlns:p14="http://schemas.microsoft.com/office/powerpoint/2010/main" val="87247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ADE369-E64E-40B3-A619-178E1D27019F}" type="datetimeFigureOut">
              <a:rPr lang="en-US" smtClean="0"/>
              <a:t>7/29/2012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E53C69-2488-4323-87C0-303EBD140ED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DE369-E64E-40B3-A619-178E1D27019F}"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ADE369-E64E-40B3-A619-178E1D27019F}"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DE369-E64E-40B3-A619-178E1D27019F}"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ADE369-E64E-40B3-A619-178E1D27019F}" type="datetimeFigureOut">
              <a:rPr lang="en-US" smtClean="0"/>
              <a:t>7/29/2012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DE369-E64E-40B3-A619-178E1D27019F}" type="datetimeFigureOut">
              <a:rPr lang="en-US" smtClean="0"/>
              <a:t>7/29/2012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DE369-E64E-40B3-A619-178E1D27019F}" type="datetimeFigureOut">
              <a:rPr lang="en-US" smtClean="0"/>
              <a:t>7/29/2012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ADE369-E64E-40B3-A619-178E1D27019F}" type="datetimeFigureOut">
              <a:rPr lang="en-US" smtClean="0"/>
              <a:t>7/29/2012</a:t>
            </a:fld>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DE369-E64E-40B3-A619-178E1D27019F}" type="datetimeFigureOut">
              <a:rPr lang="en-US" smtClean="0"/>
              <a:t>7/29/2012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E53C69-2488-4323-87C0-303EBD140E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ADE369-E64E-40B3-A619-178E1D27019F}" type="datetimeFigureOut">
              <a:rPr lang="en-US" smtClean="0"/>
              <a:t>7/29/2012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E53C69-2488-4323-87C0-303EBD140E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en-US" dirty="0" smtClean="0"/>
          </a:p>
          <a:p>
            <a:pPr marL="0" indent="0" algn="ctr">
              <a:buNone/>
            </a:pPr>
            <a:endParaRPr lang="en-US" dirty="0"/>
          </a:p>
          <a:p>
            <a:pPr marL="0" indent="0" algn="ctr">
              <a:buNone/>
            </a:pPr>
            <a:r>
              <a:rPr lang="en-US" sz="5400" dirty="0" smtClean="0">
                <a:latin typeface="Comic Sans MS" pitchFamily="66" charset="0"/>
              </a:rPr>
              <a:t>Storyboard:  Educating Digitally:  Classrooms Without Books</a:t>
            </a:r>
            <a:endParaRPr lang="en-US" sz="5400" dirty="0">
              <a:latin typeface="Comic Sans MS" pitchFamily="66" charset="0"/>
            </a:endParaRPr>
          </a:p>
        </p:txBody>
      </p:sp>
    </p:spTree>
    <p:extLst>
      <p:ext uri="{BB962C8B-B14F-4D97-AF65-F5344CB8AC3E}">
        <p14:creationId xmlns:p14="http://schemas.microsoft.com/office/powerpoint/2010/main" val="2411699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Introduction:  </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800" baseline="0" dirty="0" smtClean="0">
                <a:latin typeface="Comic Sans MS" pitchFamily="66" charset="0"/>
              </a:rPr>
              <a:t>Educating Digitally:  Classrooms without books</a:t>
            </a:r>
            <a:endParaRPr lang="en-US" sz="4800" dirty="0" smtClean="0">
              <a:latin typeface="Comic Sans MS" pitchFamily="66" charset="0"/>
            </a:endParaRPr>
          </a:p>
          <a:p>
            <a:pPr marL="0" indent="0">
              <a:buNone/>
            </a:pPr>
            <a:endParaRPr lang="en-US" sz="4800" dirty="0">
              <a:latin typeface="Comic Sans MS" pitchFamily="66" charset="0"/>
            </a:endParaRPr>
          </a:p>
        </p:txBody>
      </p:sp>
    </p:spTree>
    <p:extLst>
      <p:ext uri="{BB962C8B-B14F-4D97-AF65-F5344CB8AC3E}">
        <p14:creationId xmlns:p14="http://schemas.microsoft.com/office/powerpoint/2010/main" val="1393515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Need:</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4000" dirty="0" smtClean="0">
                <a:latin typeface="Comic Sans MS" pitchFamily="66" charset="0"/>
              </a:rPr>
              <a:t>“Offers educators</a:t>
            </a:r>
            <a:r>
              <a:rPr lang="en-US" sz="4000" baseline="0" dirty="0" smtClean="0">
                <a:latin typeface="Comic Sans MS" pitchFamily="66" charset="0"/>
              </a:rPr>
              <a:t> an endless array of tools that can be used to effectively energize a room full of bored, busy bodies.”</a:t>
            </a:r>
            <a:endParaRPr lang="en-US" sz="4000" dirty="0" smtClean="0">
              <a:latin typeface="Comic Sans MS" pitchFamily="66" charset="0"/>
            </a:endParaRPr>
          </a:p>
          <a:p>
            <a:pPr marL="0" indent="0">
              <a:buNone/>
            </a:pPr>
            <a:endParaRPr lang="en-US" sz="4000" dirty="0">
              <a:latin typeface="Comic Sans MS" pitchFamily="66" charset="0"/>
            </a:endParaRPr>
          </a:p>
        </p:txBody>
      </p:sp>
    </p:spTree>
    <p:extLst>
      <p:ext uri="{BB962C8B-B14F-4D97-AF65-F5344CB8AC3E}">
        <p14:creationId xmlns:p14="http://schemas.microsoft.com/office/powerpoint/2010/main" val="221764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Research:</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latin typeface="Comic Sans MS" pitchFamily="66" charset="0"/>
              </a:rPr>
              <a:t>Research:</a:t>
            </a:r>
            <a:r>
              <a:rPr lang="en-US" baseline="0" dirty="0" smtClean="0">
                <a:latin typeface="Comic Sans MS" pitchFamily="66" charset="0"/>
              </a:rPr>
              <a:t>  “</a:t>
            </a:r>
            <a:r>
              <a:rPr lang="en-US" dirty="0" smtClean="0">
                <a:effectLst/>
                <a:latin typeface="Comic Sans MS" pitchFamily="66" charset="0"/>
              </a:rPr>
              <a:t>US schools spend hundreds of millions of dollars each year on technology. Hooking every American classroom up to the Internet has been a priority of the Clinton administration. In a recent US Education Department survey, parents placed technological skills just below reading and writing as the areas their children most needed to master to ensure a successful future.” "Technologies themselves won't bring revolution," says Ms. Hawkins. "Scores won't magically rise when you put computers in the classroom. But computers can help people to learn (Griffith,</a:t>
            </a:r>
            <a:r>
              <a:rPr lang="en-US" baseline="0" dirty="0" smtClean="0">
                <a:effectLst/>
                <a:latin typeface="Comic Sans MS" pitchFamily="66" charset="0"/>
              </a:rPr>
              <a:t> 1999)</a:t>
            </a:r>
            <a:r>
              <a:rPr lang="en-US" dirty="0" smtClean="0">
                <a:effectLst/>
                <a:latin typeface="Comic Sans MS" pitchFamily="66" charset="0"/>
              </a:rPr>
              <a:t>." </a:t>
            </a:r>
            <a:endParaRPr lang="en-US" dirty="0" smtClean="0">
              <a:latin typeface="Comic Sans MS" pitchFamily="66" charset="0"/>
            </a:endParaRPr>
          </a:p>
          <a:p>
            <a:endParaRPr lang="en-US" dirty="0">
              <a:latin typeface="Comic Sans MS" pitchFamily="66" charset="0"/>
            </a:endParaRPr>
          </a:p>
        </p:txBody>
      </p:sp>
    </p:spTree>
    <p:extLst>
      <p:ext uri="{BB962C8B-B14F-4D97-AF65-F5344CB8AC3E}">
        <p14:creationId xmlns:p14="http://schemas.microsoft.com/office/powerpoint/2010/main" val="749407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Development Concerns:</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pPr marL="68580" indent="0">
              <a:buNone/>
            </a:pPr>
            <a:r>
              <a:rPr lang="en-US" dirty="0" smtClean="0">
                <a:latin typeface="Comic Sans MS" pitchFamily="66" charset="0"/>
              </a:rPr>
              <a:t>“</a:t>
            </a:r>
            <a:r>
              <a:rPr lang="en-US" dirty="0" smtClean="0">
                <a:effectLst/>
                <a:latin typeface="Comic Sans MS" pitchFamily="66" charset="0"/>
              </a:rPr>
              <a:t>The stakes of technology in education are rising. The cost, once Internet connections and multimedia equipment are taken into account, is far higher than it was when computers were simply used as word processors. Expectations of what technology can do for learning have also been elevated by the advent of the world wide web, video-conferencing, and other tools (Griffith, 1999).”</a:t>
            </a:r>
            <a:endParaRPr lang="en-US" dirty="0" smtClean="0">
              <a:latin typeface="Comic Sans MS" pitchFamily="66" charset="0"/>
            </a:endParaRPr>
          </a:p>
          <a:p>
            <a:endParaRPr lang="en-US" dirty="0"/>
          </a:p>
        </p:txBody>
      </p:sp>
    </p:spTree>
    <p:extLst>
      <p:ext uri="{BB962C8B-B14F-4D97-AF65-F5344CB8AC3E}">
        <p14:creationId xmlns:p14="http://schemas.microsoft.com/office/powerpoint/2010/main" val="128559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Citations:</a:t>
            </a:r>
            <a:endParaRPr lang="en-US"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effectLst/>
                <a:latin typeface="Comic Sans MS" pitchFamily="66" charset="0"/>
              </a:rPr>
              <a:t>Griffith, V. (1999, Jan 13). The challenge is to match educational needs with computer power: ACADEMIC VIEWPOINT: HARVARD PROFESSOR JAN HAWKINS: Intelligent use of information technology can help the learning process, but traditional teaching methods will continue to play a vital role in and outside the classroom, says </a:t>
            </a:r>
            <a:r>
              <a:rPr lang="en-US" dirty="0" err="1" smtClean="0">
                <a:effectLst/>
                <a:latin typeface="Comic Sans MS" pitchFamily="66" charset="0"/>
              </a:rPr>
              <a:t>jan</a:t>
            </a:r>
            <a:r>
              <a:rPr lang="en-US" dirty="0" smtClean="0">
                <a:effectLst/>
                <a:latin typeface="Comic Sans MS" pitchFamily="66" charset="0"/>
              </a:rPr>
              <a:t> </a:t>
            </a:r>
            <a:r>
              <a:rPr lang="en-US" dirty="0" err="1" smtClean="0">
                <a:effectLst/>
                <a:latin typeface="Comic Sans MS" pitchFamily="66" charset="0"/>
              </a:rPr>
              <a:t>hawkins</a:t>
            </a:r>
            <a:r>
              <a:rPr lang="en-US" dirty="0" smtClean="0">
                <a:effectLst/>
                <a:latin typeface="Comic Sans MS" pitchFamily="66" charset="0"/>
              </a:rPr>
              <a:t>, interviewed here by </a:t>
            </a:r>
            <a:r>
              <a:rPr lang="en-US" dirty="0" err="1" smtClean="0">
                <a:effectLst/>
                <a:latin typeface="Comic Sans MS" pitchFamily="66" charset="0"/>
              </a:rPr>
              <a:t>victoria</a:t>
            </a:r>
            <a:r>
              <a:rPr lang="en-US" dirty="0" smtClean="0">
                <a:effectLst/>
                <a:latin typeface="Comic Sans MS" pitchFamily="66" charset="0"/>
              </a:rPr>
              <a:t> </a:t>
            </a:r>
            <a:r>
              <a:rPr lang="en-US" dirty="0" err="1" smtClean="0">
                <a:effectLst/>
                <a:latin typeface="Comic Sans MS" pitchFamily="66" charset="0"/>
              </a:rPr>
              <a:t>griffith</a:t>
            </a:r>
            <a:r>
              <a:rPr lang="en-US" dirty="0" smtClean="0">
                <a:effectLst/>
                <a:latin typeface="Comic Sans MS" pitchFamily="66" charset="0"/>
              </a:rPr>
              <a:t>.</a:t>
            </a:r>
            <a:r>
              <a:rPr lang="en-US" i="1" dirty="0" smtClean="0">
                <a:effectLst/>
                <a:latin typeface="Comic Sans MS" pitchFamily="66" charset="0"/>
              </a:rPr>
              <a:t> Financial Times, </a:t>
            </a:r>
            <a:r>
              <a:rPr lang="en-US" dirty="0" smtClean="0">
                <a:effectLst/>
                <a:latin typeface="Comic Sans MS" pitchFamily="66" charset="0"/>
              </a:rPr>
              <a:t>pp. 16-16. Retrieved from http://search.proquest.com/docview/248644040?accountid=14872</a:t>
            </a:r>
            <a:br>
              <a:rPr lang="en-US" dirty="0" smtClean="0">
                <a:effectLst/>
                <a:latin typeface="Comic Sans MS" pitchFamily="66" charset="0"/>
              </a:rPr>
            </a:br>
            <a:endParaRPr lang="en-US" dirty="0" smtClean="0">
              <a:effectLst/>
              <a:latin typeface="Comic Sans MS" pitchFamily="66" charset="0"/>
            </a:endParaRPr>
          </a:p>
          <a:p>
            <a:endParaRPr lang="en-US" dirty="0"/>
          </a:p>
        </p:txBody>
      </p:sp>
    </p:spTree>
    <p:extLst>
      <p:ext uri="{BB962C8B-B14F-4D97-AF65-F5344CB8AC3E}">
        <p14:creationId xmlns:p14="http://schemas.microsoft.com/office/powerpoint/2010/main" val="15477418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76</TotalTime>
  <Words>369</Words>
  <Application>Microsoft Office PowerPoint</Application>
  <PresentationFormat>On-screen Show (4:3)</PresentationFormat>
  <Paragraphs>21</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PowerPoint Presentation</vt:lpstr>
      <vt:lpstr>Introduction:  </vt:lpstr>
      <vt:lpstr>Need:</vt:lpstr>
      <vt:lpstr>Research:</vt:lpstr>
      <vt:lpstr>Development Concerns:</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Storyboad</dc:title>
  <dc:creator>Windows User</dc:creator>
  <cp:lastModifiedBy>Windows User</cp:lastModifiedBy>
  <cp:revision>6</cp:revision>
  <dcterms:created xsi:type="dcterms:W3CDTF">2012-07-30T01:01:43Z</dcterms:created>
  <dcterms:modified xsi:type="dcterms:W3CDTF">2012-07-30T02:18:23Z</dcterms:modified>
</cp:coreProperties>
</file>